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6" r:id="rId2"/>
    <p:sldId id="259" r:id="rId3"/>
    <p:sldId id="260" r:id="rId4"/>
    <p:sldId id="261" r:id="rId5"/>
    <p:sldId id="262" r:id="rId6"/>
    <p:sldId id="281" r:id="rId7"/>
    <p:sldId id="277" r:id="rId8"/>
    <p:sldId id="278" r:id="rId9"/>
    <p:sldId id="265" r:id="rId10"/>
    <p:sldId id="279" r:id="rId11"/>
    <p:sldId id="275" r:id="rId12"/>
    <p:sldId id="268" r:id="rId13"/>
    <p:sldId id="286" r:id="rId14"/>
    <p:sldId id="288" r:id="rId15"/>
    <p:sldId id="280" r:id="rId16"/>
    <p:sldId id="274" r:id="rId17"/>
    <p:sldId id="272" r:id="rId18"/>
    <p:sldId id="285" r:id="rId19"/>
    <p:sldId id="273" r:id="rId20"/>
    <p:sldId id="282" r:id="rId21"/>
    <p:sldId id="284" r:id="rId22"/>
    <p:sldId id="287" r:id="rId23"/>
    <p:sldId id="276" r:id="rId24"/>
    <p:sldId id="269" r:id="rId25"/>
    <p:sldId id="289" r:id="rId26"/>
    <p:sldId id="270" r:id="rId27"/>
    <p:sldId id="290" r:id="rId28"/>
    <p:sldId id="263" r:id="rId29"/>
    <p:sldId id="266" r:id="rId30"/>
    <p:sldId id="264" r:id="rId31"/>
    <p:sldId id="267" r:id="rId32"/>
    <p:sldId id="291" r:id="rId33"/>
    <p:sldId id="297" r:id="rId34"/>
    <p:sldId id="298" r:id="rId35"/>
    <p:sldId id="299" r:id="rId36"/>
    <p:sldId id="303" r:id="rId37"/>
    <p:sldId id="301" r:id="rId38"/>
    <p:sldId id="302" r:id="rId39"/>
    <p:sldId id="304" r:id="rId40"/>
    <p:sldId id="293" r:id="rId41"/>
    <p:sldId id="292" r:id="rId42"/>
    <p:sldId id="295" r:id="rId43"/>
    <p:sldId id="296" r:id="rId44"/>
    <p:sldId id="306" r:id="rId45"/>
    <p:sldId id="305" r:id="rId46"/>
    <p:sldId id="283" r:id="rId47"/>
    <p:sldId id="308" r:id="rId48"/>
    <p:sldId id="313" r:id="rId49"/>
    <p:sldId id="314" r:id="rId50"/>
    <p:sldId id="315" r:id="rId51"/>
    <p:sldId id="316" r:id="rId52"/>
    <p:sldId id="317" r:id="rId53"/>
    <p:sldId id="319" r:id="rId54"/>
    <p:sldId id="318" r:id="rId55"/>
    <p:sldId id="320" r:id="rId56"/>
    <p:sldId id="332" r:id="rId57"/>
    <p:sldId id="337" r:id="rId58"/>
    <p:sldId id="334" r:id="rId59"/>
    <p:sldId id="348" r:id="rId60"/>
    <p:sldId id="353" r:id="rId61"/>
    <p:sldId id="333" r:id="rId62"/>
    <p:sldId id="335" r:id="rId63"/>
    <p:sldId id="336" r:id="rId64"/>
    <p:sldId id="321" r:id="rId65"/>
    <p:sldId id="338" r:id="rId66"/>
    <p:sldId id="329" r:id="rId67"/>
    <p:sldId id="349" r:id="rId68"/>
    <p:sldId id="356" r:id="rId69"/>
    <p:sldId id="354" r:id="rId70"/>
    <p:sldId id="325" r:id="rId71"/>
    <p:sldId id="326" r:id="rId72"/>
    <p:sldId id="322" r:id="rId73"/>
    <p:sldId id="327" r:id="rId74"/>
    <p:sldId id="331" r:id="rId75"/>
    <p:sldId id="328" r:id="rId76"/>
    <p:sldId id="323" r:id="rId77"/>
    <p:sldId id="324" r:id="rId78"/>
    <p:sldId id="330" r:id="rId79"/>
    <p:sldId id="339" r:id="rId80"/>
    <p:sldId id="342" r:id="rId81"/>
    <p:sldId id="343" r:id="rId82"/>
    <p:sldId id="350" r:id="rId83"/>
    <p:sldId id="340" r:id="rId84"/>
    <p:sldId id="345" r:id="rId85"/>
    <p:sldId id="344" r:id="rId86"/>
    <p:sldId id="346" r:id="rId87"/>
    <p:sldId id="355" r:id="rId88"/>
    <p:sldId id="347" r:id="rId89"/>
    <p:sldId id="351" r:id="rId90"/>
    <p:sldId id="352" r:id="rId91"/>
    <p:sldId id="341" r:id="rId92"/>
    <p:sldId id="307" r:id="rId93"/>
    <p:sldId id="309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CC0FE2-731E-42D4-9F72-D0F8D305B2A9}">
          <p14:sldIdLst>
            <p14:sldId id="256"/>
            <p14:sldId id="259"/>
          </p14:sldIdLst>
        </p14:section>
        <p14:section name="09022020" id="{6273A446-659A-4A96-9314-5B60BDCDBE54}">
          <p14:sldIdLst>
            <p14:sldId id="260"/>
            <p14:sldId id="261"/>
            <p14:sldId id="262"/>
            <p14:sldId id="281"/>
            <p14:sldId id="277"/>
            <p14:sldId id="278"/>
            <p14:sldId id="265"/>
            <p14:sldId id="279"/>
            <p14:sldId id="275"/>
            <p14:sldId id="268"/>
            <p14:sldId id="286"/>
            <p14:sldId id="288"/>
            <p14:sldId id="280"/>
            <p14:sldId id="274"/>
            <p14:sldId id="272"/>
            <p14:sldId id="285"/>
            <p14:sldId id="273"/>
            <p14:sldId id="282"/>
            <p14:sldId id="284"/>
            <p14:sldId id="287"/>
            <p14:sldId id="276"/>
            <p14:sldId id="269"/>
            <p14:sldId id="289"/>
            <p14:sldId id="270"/>
            <p14:sldId id="290"/>
            <p14:sldId id="263"/>
            <p14:sldId id="266"/>
            <p14:sldId id="264"/>
            <p14:sldId id="267"/>
            <p14:sldId id="291"/>
            <p14:sldId id="297"/>
            <p14:sldId id="298"/>
            <p14:sldId id="299"/>
            <p14:sldId id="303"/>
            <p14:sldId id="301"/>
            <p14:sldId id="302"/>
            <p14:sldId id="304"/>
            <p14:sldId id="293"/>
            <p14:sldId id="292"/>
            <p14:sldId id="295"/>
            <p14:sldId id="296"/>
            <p14:sldId id="306"/>
            <p14:sldId id="305"/>
            <p14:sldId id="283"/>
            <p14:sldId id="308"/>
            <p14:sldId id="313"/>
            <p14:sldId id="314"/>
            <p14:sldId id="315"/>
            <p14:sldId id="316"/>
            <p14:sldId id="317"/>
            <p14:sldId id="319"/>
            <p14:sldId id="318"/>
            <p14:sldId id="320"/>
            <p14:sldId id="332"/>
            <p14:sldId id="337"/>
            <p14:sldId id="334"/>
            <p14:sldId id="348"/>
            <p14:sldId id="353"/>
            <p14:sldId id="333"/>
            <p14:sldId id="335"/>
            <p14:sldId id="336"/>
            <p14:sldId id="321"/>
            <p14:sldId id="338"/>
            <p14:sldId id="329"/>
            <p14:sldId id="349"/>
            <p14:sldId id="356"/>
            <p14:sldId id="354"/>
            <p14:sldId id="325"/>
            <p14:sldId id="326"/>
            <p14:sldId id="322"/>
            <p14:sldId id="327"/>
            <p14:sldId id="331"/>
            <p14:sldId id="328"/>
            <p14:sldId id="323"/>
            <p14:sldId id="324"/>
            <p14:sldId id="330"/>
            <p14:sldId id="339"/>
            <p14:sldId id="342"/>
            <p14:sldId id="343"/>
            <p14:sldId id="350"/>
            <p14:sldId id="340"/>
            <p14:sldId id="345"/>
            <p14:sldId id="344"/>
            <p14:sldId id="346"/>
            <p14:sldId id="355"/>
            <p14:sldId id="347"/>
            <p14:sldId id="351"/>
            <p14:sldId id="352"/>
            <p14:sldId id="341"/>
            <p14:sldId id="307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 Xiaodong" initials="MX" lastIdx="1" clrIdx="0">
    <p:extLst>
      <p:ext uri="{19B8F6BF-5375-455C-9EA6-DF929625EA0E}">
        <p15:presenceInfo xmlns:p15="http://schemas.microsoft.com/office/powerpoint/2012/main" userId="6b57951db785148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96317" autoAdjust="0"/>
  </p:normalViewPr>
  <p:slideViewPr>
    <p:cSldViewPr snapToGrid="0" snapToObjects="1">
      <p:cViewPr>
        <p:scale>
          <a:sx n="75" d="100"/>
          <a:sy n="75" d="100"/>
        </p:scale>
        <p:origin x="1788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30863-9DF2-4014-BAA7-01157D46EB70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42B74-5762-4D1A-A7B6-7EB7F5EBD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8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2D -&gt; 3D learning?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42B74-5762-4D1A-A7B6-7EB7F5EBD78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44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42B74-5762-4D1A-A7B6-7EB7F5EBD78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62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Location: 128,124,6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42B74-5762-4D1A-A7B6-7EB7F5EBD78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19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Location: 128,124,6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42B74-5762-4D1A-A7B6-7EB7F5EBD78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71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42B74-5762-4D1A-A7B6-7EB7F5EBD78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32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42B74-5762-4D1A-A7B6-7EB7F5EBD78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95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58B7E-40DE-0C40-8870-82DA9D20F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F92A5-6CF7-3644-8C37-E3843CB2D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6DB6D-099B-944F-9BB4-3E2A7023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BE9C-C99B-584A-AC29-015BFA703121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CEB7A-4874-C046-9A06-47C49CE2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8D4E-4953-2642-963D-3AA6CBB6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7D9A-6351-644A-A20F-380509AA4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0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A7B6-0B49-C544-87F5-2D62781EF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BA66FF-ECFC-B444-BC62-43BB7B428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03565-40E9-1049-BBE4-851B2D79D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BE9C-C99B-584A-AC29-015BFA703121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1165A-E02D-1141-8C0C-9A659F5F9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A1CF2-B048-354E-AECD-142E8E82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7D9A-6351-644A-A20F-380509AA4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31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F8F832-5763-394E-9227-6B094E42A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B37523-96F9-5C4D-A6B7-2358D70DC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E39A3-BBBD-CE4E-8C21-A8DDD56CB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BE9C-C99B-584A-AC29-015BFA703121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5FCD2-3488-0341-A8B3-3F4EB8FC0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671E3-312A-CE4A-9498-F9DA401D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7D9A-6351-644A-A20F-380509AA4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2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553FF-6E06-AB47-9F1A-E889B1AD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4F142-0899-E744-A515-EB3A94050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80977-71DE-394B-BC67-4723257D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BE9C-C99B-584A-AC29-015BFA703121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B2024-1453-4B43-B927-FDCD69399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8725B-449B-124C-880F-F48FE3CDF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7D9A-6351-644A-A20F-380509AA4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1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C5BA-D1FD-0849-9A2C-AE31B680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DE402-47BD-774F-BDF7-44C9312D3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52310-1507-D844-B49F-26BD7C080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BE9C-C99B-584A-AC29-015BFA703121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FF38C-2068-444D-90A6-B4F4E1E7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A43F5-108D-E44F-9F51-F65D3CB3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7D9A-6351-644A-A20F-380509AA4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1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C586-63CB-544B-9D80-8E4BE93F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EC377-AE04-2549-8D78-3A47C27E6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0E76E-8397-E04D-955A-11E4D0017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12D7-B276-4F4C-AA89-F4579E3C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BE9C-C99B-584A-AC29-015BFA703121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50773-351D-8847-81B1-CB4DD41E7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A3730-96A8-6D40-959A-C071B2FE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7D9A-6351-644A-A20F-380509AA4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91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86177-C39F-A044-B033-5FB4ED699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C728A-BE05-1F43-BC57-666ECB327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9DBF8-9F26-2546-8395-30E32EF8E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C8F34F-A980-6845-9F47-8B3ED156D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112BAD-A408-F841-A083-7FA579075D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BFDCCF-40D7-C742-B0AD-9F9C9E6E4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BE9C-C99B-584A-AC29-015BFA703121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5678BD-B91D-7C46-ABC3-C686ECB4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B514EB-B92A-7F40-973F-B84366C71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7D9A-6351-644A-A20F-380509AA4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56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773D-8AD6-1446-835A-70223D6A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0199F4-D7CE-DC47-BFBB-C321EF9A3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BE9C-C99B-584A-AC29-015BFA703121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45DA0-F068-8A4E-8387-E55F408F2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DF5D2-FC2F-4742-AD45-9B6073A2F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7D9A-6351-644A-A20F-380509AA4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49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26EB5B-11C8-5147-B1B6-1609C3C1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BE9C-C99B-584A-AC29-015BFA703121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90CDD6-3BE5-9A41-A37E-30EB62969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E4C47-3DC0-BF4E-A0F7-47DDEE36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7D9A-6351-644A-A20F-380509AA4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03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A4959-7EAF-5C46-8DE9-B6C927D7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5D2AD-D6F2-7E44-865B-D779B5BDF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1ECAB-33C7-4540-BE07-06DDEFB2B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17D61-FC0D-264A-87CA-3FCF60C10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BE9C-C99B-584A-AC29-015BFA703121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A06C0-DA7D-4946-A023-63D50C78F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82C6D-D89C-E142-8E13-948DA230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7D9A-6351-644A-A20F-380509AA4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55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86EAC-7600-974D-8BD3-F5DDD986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5EDE10-D8D8-F343-B1C5-1D955F890E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9392B-8E66-A84F-9373-E601F437A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7C6FF-694F-E848-8080-DE946C08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BE9C-C99B-584A-AC29-015BFA703121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B127A-EB6D-5144-B67E-586E3F3B9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12BF8-B67C-9747-868D-6EE6FA7CC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7D9A-6351-644A-A20F-380509AA4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74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7AC544-1F6B-9646-A382-A6DE24807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1D570-9448-6144-8177-B2E53F539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FCC96-4AF3-0B41-B18A-6A0F5139F7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BBE9C-C99B-584A-AC29-015BFA703121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974EA-CD7D-A347-BE42-AF6B878AE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E46C7-E17A-124B-BD05-0B796F328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87D9A-6351-644A-A20F-380509AA4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2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3.png"/><Relationship Id="rId4" Type="http://schemas.openxmlformats.org/officeDocument/2006/relationships/image" Target="../media/image11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40E4-51A6-1440-98FD-0DFB4D2A97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End-to-end deep learning for </a:t>
            </a:r>
            <a:r>
              <a:rPr lang="en-US" dirty="0" err="1"/>
              <a:t>pTX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886BF-E599-2C48-A5AB-6AF87537B5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97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336" y="1503911"/>
            <a:ext cx="5061327" cy="3291840"/>
          </a:xfrm>
          <a:prstGeom prst="rect">
            <a:avLst/>
          </a:prstGeom>
        </p:spPr>
      </p:pic>
      <p:pic>
        <p:nvPicPr>
          <p:cNvPr id="8" name="Content Placeholder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3" r="18935"/>
          <a:stretch/>
        </p:blipFill>
        <p:spPr>
          <a:xfrm>
            <a:off x="910282" y="1503911"/>
            <a:ext cx="3297382" cy="3291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1" r="17881"/>
          <a:stretch/>
        </p:blipFill>
        <p:spPr>
          <a:xfrm>
            <a:off x="7984336" y="1503911"/>
            <a:ext cx="3371273" cy="3291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99149" y="1426096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3403" y="142609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9541" y="1426095"/>
            <a:ext cx="232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uNet</a:t>
            </a:r>
            <a:r>
              <a:rPr lang="en-US" sz="2400" dirty="0" smtClean="0">
                <a:solidFill>
                  <a:schemeClr val="bg1"/>
                </a:solidFill>
              </a:rPr>
              <a:t> (10 epochs)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35944" y="433090"/>
            <a:ext cx="101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L1 loss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814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415" y="1503911"/>
            <a:ext cx="5061327" cy="3291840"/>
          </a:xfrm>
          <a:prstGeom prst="rect">
            <a:avLst/>
          </a:prstGeom>
        </p:spPr>
      </p:pic>
      <p:pic>
        <p:nvPicPr>
          <p:cNvPr id="8" name="Content Placeholder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3" r="18935"/>
          <a:stretch/>
        </p:blipFill>
        <p:spPr>
          <a:xfrm>
            <a:off x="910282" y="1503911"/>
            <a:ext cx="3297382" cy="3291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1" r="17881"/>
          <a:stretch/>
        </p:blipFill>
        <p:spPr>
          <a:xfrm>
            <a:off x="7984336" y="1503911"/>
            <a:ext cx="3371273" cy="3291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99149" y="1426096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3403" y="142609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9541" y="1426095"/>
            <a:ext cx="232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uNet</a:t>
            </a:r>
            <a:r>
              <a:rPr lang="en-US" sz="2400" dirty="0" smtClean="0">
                <a:solidFill>
                  <a:schemeClr val="bg1"/>
                </a:solidFill>
              </a:rPr>
              <a:t> (10 epochs)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27091" y="433090"/>
            <a:ext cx="3629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With T1w as input channels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664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1" r="18927"/>
          <a:stretch/>
        </p:blipFill>
        <p:spPr>
          <a:xfrm>
            <a:off x="910281" y="1503911"/>
            <a:ext cx="3297382" cy="32918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1" r="18583"/>
          <a:stretch/>
        </p:blipFill>
        <p:spPr>
          <a:xfrm>
            <a:off x="4433456" y="1503911"/>
            <a:ext cx="3325090" cy="32918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1" r="17721"/>
          <a:stretch/>
        </p:blipFill>
        <p:spPr>
          <a:xfrm>
            <a:off x="7984335" y="1503911"/>
            <a:ext cx="3371273" cy="32918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99149" y="1426096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33403" y="142609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79539" y="1426095"/>
            <a:ext cx="232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uNet</a:t>
            </a:r>
            <a:r>
              <a:rPr lang="en-US" sz="2400" dirty="0">
                <a:solidFill>
                  <a:schemeClr val="bg1"/>
                </a:solidFill>
              </a:rPr>
              <a:t> (10 epochs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91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06" y="1503911"/>
            <a:ext cx="3291840" cy="32918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1" r="18927"/>
          <a:stretch/>
        </p:blipFill>
        <p:spPr>
          <a:xfrm>
            <a:off x="910281" y="1503911"/>
            <a:ext cx="3297382" cy="32918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1" r="17721"/>
          <a:stretch/>
        </p:blipFill>
        <p:spPr>
          <a:xfrm>
            <a:off x="7984335" y="1503911"/>
            <a:ext cx="3371273" cy="32918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99149" y="1426096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33403" y="142609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2774" y="1426095"/>
            <a:ext cx="2598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ResNet</a:t>
            </a:r>
            <a:r>
              <a:rPr lang="en-US" sz="2400" dirty="0" smtClean="0">
                <a:solidFill>
                  <a:schemeClr val="bg1"/>
                </a:solidFill>
              </a:rPr>
              <a:t> (10 epochs)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05008" y="433090"/>
            <a:ext cx="107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/>
              <a:t>ResNet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41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489" y="1503912"/>
            <a:ext cx="3291840" cy="32918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1" r="18927"/>
          <a:stretch/>
        </p:blipFill>
        <p:spPr>
          <a:xfrm>
            <a:off x="-879784" y="1503911"/>
            <a:ext cx="3297382" cy="32918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1" r="17721"/>
          <a:stretch/>
        </p:blipFill>
        <p:spPr>
          <a:xfrm>
            <a:off x="9309554" y="1503910"/>
            <a:ext cx="3371273" cy="32918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524368" y="1426095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3338" y="142609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30785" y="1426096"/>
            <a:ext cx="1073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ResNet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1" r="18583"/>
          <a:stretch/>
        </p:blipFill>
        <p:spPr>
          <a:xfrm>
            <a:off x="2521177" y="1503911"/>
            <a:ext cx="3325090" cy="3291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29487" y="1426095"/>
            <a:ext cx="800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uNet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78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337" y="1503911"/>
            <a:ext cx="5061327" cy="32918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1" r="18927"/>
          <a:stretch/>
        </p:blipFill>
        <p:spPr>
          <a:xfrm>
            <a:off x="910281" y="1503911"/>
            <a:ext cx="3297382" cy="32918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1" r="17721"/>
          <a:stretch/>
        </p:blipFill>
        <p:spPr>
          <a:xfrm>
            <a:off x="7984335" y="1503911"/>
            <a:ext cx="3371273" cy="32918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99149" y="1426096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33403" y="142609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79539" y="1426095"/>
            <a:ext cx="232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uNet</a:t>
            </a:r>
            <a:r>
              <a:rPr lang="en-US" sz="2400" dirty="0">
                <a:solidFill>
                  <a:schemeClr val="bg1"/>
                </a:solidFill>
              </a:rPr>
              <a:t> (10 epochs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35944" y="433090"/>
            <a:ext cx="101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L1 loss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81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337" y="1503911"/>
            <a:ext cx="5061327" cy="32918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1" r="18927"/>
          <a:stretch/>
        </p:blipFill>
        <p:spPr>
          <a:xfrm>
            <a:off x="910281" y="1503911"/>
            <a:ext cx="3297382" cy="32918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1" r="17721"/>
          <a:stretch/>
        </p:blipFill>
        <p:spPr>
          <a:xfrm>
            <a:off x="7984335" y="1503911"/>
            <a:ext cx="3371273" cy="32918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99149" y="1426096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33403" y="142609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79539" y="1426095"/>
            <a:ext cx="232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uNet</a:t>
            </a:r>
            <a:r>
              <a:rPr lang="en-US" sz="2400" dirty="0">
                <a:solidFill>
                  <a:schemeClr val="bg1"/>
                </a:solidFill>
              </a:rPr>
              <a:t> (10 epochs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27091" y="433090"/>
            <a:ext cx="3629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With T1w as input channels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89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336" y="1503911"/>
            <a:ext cx="3291840" cy="32918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4" y="1503911"/>
            <a:ext cx="3291840" cy="32918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73" y="1503911"/>
            <a:ext cx="3291840" cy="3291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99149" y="1426096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3403" y="142609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9541" y="1426095"/>
            <a:ext cx="232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uNet</a:t>
            </a:r>
            <a:r>
              <a:rPr lang="en-US" sz="2400" dirty="0" smtClean="0">
                <a:solidFill>
                  <a:schemeClr val="bg1"/>
                </a:solidFill>
              </a:rPr>
              <a:t> (10 epochs)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6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73" y="1503911"/>
            <a:ext cx="3291840" cy="32918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336" y="1503911"/>
            <a:ext cx="3291840" cy="32918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4" y="1503911"/>
            <a:ext cx="3291840" cy="3291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99149" y="1426096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3403" y="142609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2774" y="1426095"/>
            <a:ext cx="2598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ResNet</a:t>
            </a:r>
            <a:r>
              <a:rPr lang="en-US" sz="2400" dirty="0" smtClean="0">
                <a:solidFill>
                  <a:schemeClr val="bg1"/>
                </a:solidFill>
              </a:rPr>
              <a:t> (10 epochs)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05008" y="433090"/>
            <a:ext cx="107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/>
              <a:t>ResNet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45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336" y="1503911"/>
            <a:ext cx="3291840" cy="32918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53" y="1503911"/>
            <a:ext cx="3291840" cy="32918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73" y="1503911"/>
            <a:ext cx="3291840" cy="3291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99149" y="1426096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3403" y="142609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9541" y="1426095"/>
            <a:ext cx="232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uNet</a:t>
            </a:r>
            <a:r>
              <a:rPr lang="en-US" sz="2400" dirty="0" smtClean="0">
                <a:solidFill>
                  <a:schemeClr val="bg1"/>
                </a:solidFill>
              </a:rPr>
              <a:t> (10 epochs)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53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End-to-end deep learning for </a:t>
            </a:r>
            <a:r>
              <a:rPr lang="en-US" dirty="0" err="1" smtClean="0"/>
              <a:t>pTX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22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Single-slice image from 1-ch </a:t>
            </a:r>
            <a:r>
              <a:rPr lang="en-US" dirty="0" err="1" smtClean="0"/>
              <a:t>Tx</a:t>
            </a:r>
            <a:r>
              <a:rPr lang="en-US" dirty="0" smtClean="0"/>
              <a:t> / </a:t>
            </a:r>
            <a:r>
              <a:rPr lang="en-US" dirty="0" err="1" smtClean="0"/>
              <a:t>pTx</a:t>
            </a:r>
            <a:r>
              <a:rPr lang="en-US" dirty="0" smtClean="0"/>
              <a:t> with CP mode</a:t>
            </a:r>
          </a:p>
          <a:p>
            <a:pPr lvl="1"/>
            <a:r>
              <a:rPr lang="en-US" dirty="0" smtClean="0"/>
              <a:t>B1 map, B0 map</a:t>
            </a:r>
          </a:p>
          <a:p>
            <a:r>
              <a:rPr lang="en-US" dirty="0" smtClean="0"/>
              <a:t>Output</a:t>
            </a:r>
          </a:p>
          <a:p>
            <a:pPr lvl="1"/>
            <a:r>
              <a:rPr lang="en-US" dirty="0"/>
              <a:t>Single-slice image </a:t>
            </a:r>
            <a:r>
              <a:rPr lang="en-US" dirty="0" smtClean="0"/>
              <a:t>from </a:t>
            </a:r>
            <a:r>
              <a:rPr lang="en-US" dirty="0" err="1" smtClean="0"/>
              <a:t>pTx</a:t>
            </a:r>
            <a:r>
              <a:rPr lang="en-US" dirty="0" smtClean="0"/>
              <a:t> with spokes</a:t>
            </a:r>
            <a:endParaRPr lang="en-US" dirty="0"/>
          </a:p>
          <a:p>
            <a:r>
              <a:rPr lang="en-US" dirty="0" smtClean="0"/>
              <a:t>Neural network</a:t>
            </a:r>
            <a:endParaRPr lang="en-US" dirty="0"/>
          </a:p>
          <a:p>
            <a:pPr lvl="1"/>
            <a:r>
              <a:rPr lang="en-US" dirty="0" smtClean="0"/>
              <a:t>U-net, train the residual instead of the image</a:t>
            </a:r>
            <a:endParaRPr lang="en-US" dirty="0"/>
          </a:p>
          <a:p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Multi-slice, multi-direction images</a:t>
            </a:r>
          </a:p>
          <a:p>
            <a:pPr lvl="1"/>
            <a:r>
              <a:rPr lang="en-US" dirty="0" smtClean="0"/>
              <a:t>Patch-based?</a:t>
            </a:r>
            <a:endParaRPr lang="en-US" dirty="0"/>
          </a:p>
          <a:p>
            <a:r>
              <a:rPr lang="en-US" dirty="0" smtClean="0"/>
              <a:t>Julia or Python?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4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329" y="1503911"/>
            <a:ext cx="5061327" cy="32918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336" y="1503911"/>
            <a:ext cx="3291840" cy="32918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53" y="1503911"/>
            <a:ext cx="3291840" cy="3291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99149" y="1426096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3403" y="142609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9541" y="1426095"/>
            <a:ext cx="232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uNet</a:t>
            </a:r>
            <a:r>
              <a:rPr lang="en-US" sz="2400" dirty="0" smtClean="0">
                <a:solidFill>
                  <a:schemeClr val="bg1"/>
                </a:solidFill>
              </a:rPr>
              <a:t> (10 epochs)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5569" y="433090"/>
            <a:ext cx="141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With GPU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636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72" y="1503911"/>
            <a:ext cx="3291840" cy="32918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336" y="1503911"/>
            <a:ext cx="3291840" cy="32918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53" y="1503911"/>
            <a:ext cx="3291840" cy="3291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99149" y="1426096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3403" y="142609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5029" y="1426095"/>
            <a:ext cx="2753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ResNet</a:t>
            </a:r>
            <a:r>
              <a:rPr lang="en-US" sz="2400" dirty="0" smtClean="0">
                <a:solidFill>
                  <a:schemeClr val="bg1"/>
                </a:solidFill>
              </a:rPr>
              <a:t> (100 epochs)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05008" y="433090"/>
            <a:ext cx="107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/>
              <a:t>ResNet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02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08" y="1426095"/>
            <a:ext cx="5061327" cy="3291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368" y="1426095"/>
            <a:ext cx="3291840" cy="32918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653" y="1426094"/>
            <a:ext cx="3291840" cy="32918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265" y="1426094"/>
            <a:ext cx="3291840" cy="3291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91466" y="1348279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085" y="1348279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07299" y="1348279"/>
            <a:ext cx="1073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ResNet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83059" y="1351462"/>
            <a:ext cx="83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UNet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74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432" y="1503911"/>
            <a:ext cx="5061327" cy="32918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336" y="1503911"/>
            <a:ext cx="3291840" cy="32918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53" y="1503911"/>
            <a:ext cx="3291840" cy="3291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99149" y="1426096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3403" y="142609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9541" y="1426095"/>
            <a:ext cx="232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uNet</a:t>
            </a:r>
            <a:r>
              <a:rPr lang="en-US" sz="2400" dirty="0" smtClean="0">
                <a:solidFill>
                  <a:schemeClr val="bg1"/>
                </a:solidFill>
              </a:rPr>
              <a:t> (10 epochs)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27091" y="433090"/>
            <a:ext cx="3629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With T1w as input channels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34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09" y="1770728"/>
            <a:ext cx="3657600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1770728"/>
            <a:ext cx="3657600" cy="365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93" y="1770728"/>
            <a:ext cx="3657600" cy="3657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99149" y="2091114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33403" y="2091114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79539" y="2091113"/>
            <a:ext cx="232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uNet</a:t>
            </a:r>
            <a:r>
              <a:rPr lang="en-US" sz="2400" dirty="0">
                <a:solidFill>
                  <a:schemeClr val="bg1"/>
                </a:solidFill>
              </a:rPr>
              <a:t> (10 epochs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6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1770728"/>
            <a:ext cx="3657600" cy="3657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09" y="1770728"/>
            <a:ext cx="3657600" cy="365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93" y="1770728"/>
            <a:ext cx="3657600" cy="3657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99149" y="2091114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33403" y="2091114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65026" y="2091113"/>
            <a:ext cx="2753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ResNet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epochs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38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93" y="1770728"/>
            <a:ext cx="3657600" cy="3657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09" y="1770728"/>
            <a:ext cx="3657600" cy="3657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255" y="1792413"/>
            <a:ext cx="3657600" cy="36142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346931" y="208187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1185" y="2081877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7321" y="2081876"/>
            <a:ext cx="232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uNet</a:t>
            </a:r>
            <a:r>
              <a:rPr lang="en-US" sz="2400" dirty="0">
                <a:solidFill>
                  <a:schemeClr val="bg1"/>
                </a:solidFill>
              </a:rPr>
              <a:t> (10 epochs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19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255" y="1770728"/>
            <a:ext cx="3657600" cy="3657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93" y="1770728"/>
            <a:ext cx="3657600" cy="3657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09" y="1770728"/>
            <a:ext cx="3657600" cy="3657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346931" y="208187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1185" y="2081877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12808" y="2081876"/>
            <a:ext cx="2753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ResNet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epochs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92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91" y="3563620"/>
            <a:ext cx="5291748" cy="32918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00" y="137160"/>
            <a:ext cx="5291749" cy="32918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6589" y="137160"/>
            <a:ext cx="5291749" cy="32918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90" y="134620"/>
            <a:ext cx="5291749" cy="32918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6588" y="3566160"/>
            <a:ext cx="5291749" cy="32918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00" y="3566160"/>
            <a:ext cx="5291749" cy="329184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953500" y="3608725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Original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9960" y="137160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Epoch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53249" y="161945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Epoch 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39073" y="161944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Epoch 7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9960" y="3610035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Epoch 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53249" y="3634820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Epoch 10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3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91" y="3561080"/>
            <a:ext cx="5291749" cy="32918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00" y="137160"/>
            <a:ext cx="5291749" cy="32918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6589" y="137160"/>
            <a:ext cx="5291749" cy="32918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90" y="134620"/>
            <a:ext cx="5291749" cy="32918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6588" y="3566160"/>
            <a:ext cx="5291749" cy="32918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00" y="3566160"/>
            <a:ext cx="5291749" cy="329184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953500" y="3608725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9960" y="137160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Epoch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53249" y="161945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Epoch 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39073" y="161944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Epoch 7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9960" y="3610035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Epoch 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53249" y="3634820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Epoch 10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27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U-net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39" y="586106"/>
            <a:ext cx="9386364" cy="5994718"/>
          </a:xfrm>
        </p:spPr>
      </p:pic>
    </p:spTree>
    <p:extLst>
      <p:ext uri="{BB962C8B-B14F-4D97-AF65-F5344CB8AC3E}">
        <p14:creationId xmlns:p14="http://schemas.microsoft.com/office/powerpoint/2010/main" val="124992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91" y="3571132"/>
            <a:ext cx="5291749" cy="329184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3551" y="153818"/>
            <a:ext cx="5291749" cy="329184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698" y="129711"/>
            <a:ext cx="5291749" cy="329184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90" y="114579"/>
            <a:ext cx="5291749" cy="329184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6588" y="3528384"/>
            <a:ext cx="5291749" cy="329184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699" y="3568700"/>
            <a:ext cx="5291749" cy="329184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953500" y="3608725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Original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9960" y="137160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Epoch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53249" y="161945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Epoch 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39073" y="161944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Epoch 7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9960" y="3610035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Epoch 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53249" y="3634820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Epoch 10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25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90" y="3583832"/>
            <a:ext cx="5291749" cy="329184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3551" y="153818"/>
            <a:ext cx="5291749" cy="329184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698" y="129711"/>
            <a:ext cx="5291749" cy="329184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90" y="114579"/>
            <a:ext cx="5291749" cy="329184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6588" y="3528384"/>
            <a:ext cx="5291749" cy="329184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699" y="3568700"/>
            <a:ext cx="5291749" cy="329184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953500" y="3608725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9960" y="137160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Epoch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53249" y="161945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Epoch 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39073" y="161944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Epoch 7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9960" y="3610035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Epoch 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53249" y="3634820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Epoch 10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7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6640"/>
            <a:ext cx="10097019" cy="42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UNet</a:t>
            </a:r>
            <a:r>
              <a:rPr lang="en-US" dirty="0" smtClean="0"/>
              <a:t> vs. </a:t>
            </a:r>
            <a:r>
              <a:rPr lang="en-US" dirty="0" err="1" smtClean="0"/>
              <a:t>ResNet</a:t>
            </a:r>
            <a:r>
              <a:rPr lang="en-US" dirty="0" smtClean="0"/>
              <a:t> (</a:t>
            </a:r>
            <a:r>
              <a:rPr lang="en-US" dirty="0" err="1" smtClean="0"/>
              <a:t>Nblock</a:t>
            </a:r>
            <a:r>
              <a:rPr lang="en-US" dirty="0" smtClean="0"/>
              <a:t>=4)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epochs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1" y="2307861"/>
            <a:ext cx="5852172" cy="4389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03" y="2270070"/>
            <a:ext cx="5852172" cy="43891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22635" y="2469634"/>
            <a:ext cx="672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UNet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3916" y="2469634"/>
            <a:ext cx="851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ResNet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04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31" y="1503912"/>
            <a:ext cx="3291840" cy="32918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177" y="1503910"/>
            <a:ext cx="3291840" cy="32918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1" r="18927"/>
          <a:stretch/>
        </p:blipFill>
        <p:spPr>
          <a:xfrm>
            <a:off x="-879784" y="1503911"/>
            <a:ext cx="3297382" cy="32918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1" r="17721"/>
          <a:stretch/>
        </p:blipFill>
        <p:spPr>
          <a:xfrm>
            <a:off x="9309554" y="1503910"/>
            <a:ext cx="3371273" cy="32918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524368" y="1426095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3338" y="142609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30785" y="1426096"/>
            <a:ext cx="1073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ResNet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29487" y="1426095"/>
            <a:ext cx="800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uNet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105400" y="3149830"/>
            <a:ext cx="196850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8558590" y="3151675"/>
            <a:ext cx="196850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538306" y="3464440"/>
            <a:ext cx="196850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991496" y="3466285"/>
            <a:ext cx="196850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217289" y="3314815"/>
            <a:ext cx="196850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670479" y="3316660"/>
            <a:ext cx="196850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2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368" y="1426095"/>
            <a:ext cx="3291840" cy="3291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51" y="1426095"/>
            <a:ext cx="3291840" cy="32918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653" y="1426094"/>
            <a:ext cx="3291840" cy="32918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265" y="1426094"/>
            <a:ext cx="3291840" cy="3291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91466" y="1348279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085" y="1348279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07299" y="1348279"/>
            <a:ext cx="1073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ResNet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83059" y="1351462"/>
            <a:ext cx="83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UNet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 flipH="1" flipV="1">
            <a:off x="3160356" y="2784990"/>
            <a:ext cx="196850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 flipH="1" flipV="1">
            <a:off x="6613546" y="2786835"/>
            <a:ext cx="196850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854109" y="2105540"/>
            <a:ext cx="196850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307299" y="2107385"/>
            <a:ext cx="196850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5172" y="847706"/>
            <a:ext cx="296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ResNet</a:t>
            </a:r>
            <a:r>
              <a:rPr lang="en-US" sz="2400" dirty="0" smtClean="0"/>
              <a:t> seems sharper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544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</a:t>
            </a:r>
            <a:r>
              <a:rPr lang="en-US" dirty="0" smtClean="0"/>
              <a:t> w and w/o T1W as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8" y="2278316"/>
            <a:ext cx="5852172" cy="4389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728" y="2278316"/>
            <a:ext cx="5852172" cy="438912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08050" y="6019800"/>
            <a:ext cx="1080135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984109" y="2406134"/>
            <a:ext cx="1044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w/o T1W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46802" y="2404800"/>
            <a:ext cx="837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 </a:t>
            </a:r>
            <a:r>
              <a:rPr lang="en-US" dirty="0"/>
              <a:t>T1W</a:t>
            </a:r>
          </a:p>
        </p:txBody>
      </p:sp>
    </p:spTree>
    <p:extLst>
      <p:ext uri="{BB962C8B-B14F-4D97-AF65-F5344CB8AC3E}">
        <p14:creationId xmlns:p14="http://schemas.microsoft.com/office/powerpoint/2010/main" val="305889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201" y="1503912"/>
            <a:ext cx="3291840" cy="3291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44" y="1503910"/>
            <a:ext cx="3291840" cy="32918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1" r="18927"/>
          <a:stretch/>
        </p:blipFill>
        <p:spPr>
          <a:xfrm>
            <a:off x="-879784" y="1503911"/>
            <a:ext cx="3297382" cy="32918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1" r="17721"/>
          <a:stretch/>
        </p:blipFill>
        <p:spPr>
          <a:xfrm>
            <a:off x="9309554" y="1503910"/>
            <a:ext cx="3371273" cy="32918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524368" y="1426095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3338" y="142609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17948" y="1407240"/>
            <a:ext cx="1717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ResNet-7Vol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67749" y="1430302"/>
            <a:ext cx="2392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ResNet-7Vol-T1W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5086009" y="3127036"/>
            <a:ext cx="196850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8539199" y="3128881"/>
            <a:ext cx="196850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46407" y="685263"/>
            <a:ext cx="10002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With T1 looks blurry overall but has enhanced structures in some local regions.</a:t>
            </a:r>
          </a:p>
          <a:p>
            <a:r>
              <a:rPr lang="en-US" sz="2400" dirty="0" smtClean="0"/>
              <a:t>Needs more comparison.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649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05" y="1426094"/>
            <a:ext cx="3291840" cy="3291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79" y="1426094"/>
            <a:ext cx="3291840" cy="32918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653" y="1426094"/>
            <a:ext cx="3291840" cy="32918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265" y="1426094"/>
            <a:ext cx="3291840" cy="3291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91466" y="1348279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085" y="1348279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59297" y="1348279"/>
            <a:ext cx="1717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ResNet-7Vol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09100" y="1371341"/>
            <a:ext cx="2392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ResNet-7Vol-T1W</a:t>
            </a:r>
          </a:p>
        </p:txBody>
      </p:sp>
    </p:spTree>
    <p:extLst>
      <p:ext uri="{BB962C8B-B14F-4D97-AF65-F5344CB8AC3E}">
        <p14:creationId xmlns:p14="http://schemas.microsoft.com/office/powerpoint/2010/main" val="202760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</a:t>
            </a:r>
            <a:r>
              <a:rPr lang="en-US" dirty="0" smtClean="0"/>
              <a:t> 7 volumes vs. 71 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Note: The 7-volume or 71-volume case actually contains both b1000 and b2000 because of my mistake.</a:t>
            </a:r>
            <a:endParaRPr lang="en-US" dirty="0" smtClean="0"/>
          </a:p>
          <a:p>
            <a:r>
              <a:rPr lang="en-US" dirty="0" smtClean="0"/>
              <a:t>100 epochs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8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Training and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processing</a:t>
            </a:r>
          </a:p>
          <a:p>
            <a:pPr lvl="1"/>
            <a:r>
              <a:rPr lang="en-US" dirty="0" smtClean="0"/>
              <a:t>7 volumes (1 b0 + 6 directions), 100 slice, </a:t>
            </a:r>
            <a:r>
              <a:rPr lang="en-US" dirty="0"/>
              <a:t>5</a:t>
            </a:r>
            <a:r>
              <a:rPr lang="en-US" dirty="0" smtClean="0"/>
              <a:t> subjects</a:t>
            </a:r>
          </a:p>
          <a:p>
            <a:pPr lvl="1"/>
            <a:r>
              <a:rPr lang="en-US" dirty="0" err="1" smtClean="0"/>
              <a:t>Downsampled</a:t>
            </a:r>
            <a:r>
              <a:rPr lang="en-US" dirty="0" smtClean="0"/>
              <a:t> to 128x128 using </a:t>
            </a:r>
            <a:r>
              <a:rPr lang="en-US" dirty="0" err="1" smtClean="0"/>
              <a:t>Matlab</a:t>
            </a:r>
            <a:r>
              <a:rPr lang="en-US" dirty="0" smtClean="0"/>
              <a:t> (cubic interpolation)</a:t>
            </a:r>
          </a:p>
          <a:p>
            <a:pPr lvl="1"/>
            <a:r>
              <a:rPr lang="en-US" dirty="0" smtClean="0"/>
              <a:t>Scaled to 0 to 1</a:t>
            </a:r>
          </a:p>
          <a:p>
            <a:r>
              <a:rPr lang="en-US" dirty="0" smtClean="0"/>
              <a:t>4 subjects for training (</a:t>
            </a:r>
            <a:r>
              <a:rPr lang="en-US" dirty="0"/>
              <a:t>N=7x100x4=2800)</a:t>
            </a:r>
          </a:p>
          <a:p>
            <a:pPr lvl="1"/>
            <a:r>
              <a:rPr lang="en-US" dirty="0"/>
              <a:t>10 </a:t>
            </a:r>
            <a:r>
              <a:rPr lang="en-US" dirty="0" smtClean="0"/>
              <a:t>epochs, mini-batch size=10</a:t>
            </a:r>
            <a:endParaRPr lang="en-US" dirty="0"/>
          </a:p>
          <a:p>
            <a:pPr lvl="1"/>
            <a:r>
              <a:rPr lang="en-US" dirty="0"/>
              <a:t>Training time ~ 3 </a:t>
            </a:r>
            <a:r>
              <a:rPr lang="en-US" dirty="0" smtClean="0"/>
              <a:t>days</a:t>
            </a:r>
          </a:p>
          <a:p>
            <a:r>
              <a:rPr lang="en-US" dirty="0" smtClean="0"/>
              <a:t>1 subject for testing (N=7*100=700)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6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05" y="1426095"/>
            <a:ext cx="3291840" cy="32918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653" y="1426094"/>
            <a:ext cx="3291840" cy="32918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265" y="1426094"/>
            <a:ext cx="3291840" cy="3291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91466" y="1348279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085" y="1348279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59297" y="1348279"/>
            <a:ext cx="1717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ResNet-7Vol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79" y="1426095"/>
            <a:ext cx="3291840" cy="32918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68786" y="1371341"/>
            <a:ext cx="187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ResNet-71Vol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2085" y="367655"/>
            <a:ext cx="1882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 =1000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08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45" y="1503910"/>
            <a:ext cx="3291840" cy="3291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201" y="1503910"/>
            <a:ext cx="3291840" cy="32918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1" r="18927"/>
          <a:stretch/>
        </p:blipFill>
        <p:spPr>
          <a:xfrm>
            <a:off x="-879784" y="1503911"/>
            <a:ext cx="3297382" cy="32918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1" r="17721"/>
          <a:stretch/>
        </p:blipFill>
        <p:spPr>
          <a:xfrm>
            <a:off x="9309554" y="1503910"/>
            <a:ext cx="3371273" cy="32918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524368" y="1426095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3338" y="142609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17947" y="1407240"/>
            <a:ext cx="1717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ResNet-7Vol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27436" y="1430302"/>
            <a:ext cx="187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ResNet-71Vol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83143" y="590034"/>
            <a:ext cx="6076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71 volumes has higher SNR and more blurry contrast for b1000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4739068" y="3908940"/>
            <a:ext cx="196850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8192258" y="3910785"/>
            <a:ext cx="196850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2085" y="367655"/>
            <a:ext cx="1882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 =1000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257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53" y="1770728"/>
            <a:ext cx="3657600" cy="365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07" y="1770728"/>
            <a:ext cx="3657600" cy="3657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799" y="1770728"/>
            <a:ext cx="3657600" cy="3657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7639" y="1770728"/>
            <a:ext cx="3657600" cy="3657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710437" y="208187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437" y="2081877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57895" y="2081876"/>
            <a:ext cx="1717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ResNet-7Vol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44721" y="2094500"/>
            <a:ext cx="1873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ResNet-71Vol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2085" y="367655"/>
            <a:ext cx="1882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 =1000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407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1770728"/>
            <a:ext cx="3657600" cy="3657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0891" y="1770728"/>
            <a:ext cx="3657600" cy="365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385" y="1770728"/>
            <a:ext cx="3657600" cy="3657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615241" y="2091114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52597" y="2091114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93" y="1770728"/>
            <a:ext cx="3657600" cy="3657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81694" y="2081876"/>
            <a:ext cx="1717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ResNet-7Vol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68520" y="2094500"/>
            <a:ext cx="1873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ResNet-71Vol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085" y="367655"/>
            <a:ext cx="1882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 =1000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717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554" y="1503910"/>
            <a:ext cx="3291840" cy="3291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677" y="1503910"/>
            <a:ext cx="3291840" cy="3291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26" y="1504368"/>
            <a:ext cx="3291840" cy="3291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45" y="1504368"/>
            <a:ext cx="3291840" cy="32918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524368" y="1426095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3338" y="142609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17947" y="1407240"/>
            <a:ext cx="1717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ResNet-7Vol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27436" y="1430302"/>
            <a:ext cx="187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ResNet-71Vol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2085" y="367655"/>
            <a:ext cx="1882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 =2000</a:t>
            </a:r>
            <a:endParaRPr lang="en-US" sz="2800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057567" y="3127265"/>
            <a:ext cx="196850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8510757" y="3129110"/>
            <a:ext cx="196850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3661298" y="2873410"/>
            <a:ext cx="196850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7114488" y="2875255"/>
            <a:ext cx="196850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49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648" y="1426094"/>
            <a:ext cx="3291840" cy="32918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653" y="1426094"/>
            <a:ext cx="3291840" cy="32918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694" y="1426095"/>
            <a:ext cx="3337651" cy="32918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069" y="1426094"/>
            <a:ext cx="3291840" cy="3291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91466" y="1348279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085" y="1348279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59297" y="1348279"/>
            <a:ext cx="1717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ResNet-7Vol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68786" y="1371341"/>
            <a:ext cx="187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ResNet-71Vol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2085" y="367655"/>
            <a:ext cx="1882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 =2000</a:t>
            </a: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3533750" y="590034"/>
            <a:ext cx="5388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71 volumes has shaper edges than 7 volumes for b2000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01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layers?</a:t>
            </a:r>
          </a:p>
          <a:p>
            <a:r>
              <a:rPr lang="en-US" dirty="0" smtClean="0"/>
              <a:t>Kernel size? (3x3, 5x5, or 7x7)</a:t>
            </a:r>
          </a:p>
          <a:p>
            <a:r>
              <a:rPr lang="en-US" dirty="0" smtClean="0"/>
              <a:t>Loss function (L1, L2, SSIM, Gradient,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Mini-batch size, learning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04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 1 : Select basic model configuration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T1w or without T1w</a:t>
            </a:r>
          </a:p>
          <a:p>
            <a:r>
              <a:rPr lang="en-US" dirty="0" smtClean="0"/>
              <a:t>Loss function</a:t>
            </a:r>
          </a:p>
          <a:p>
            <a:r>
              <a:rPr lang="en-US" smtClean="0"/>
              <a:t>Regularization</a:t>
            </a:r>
            <a:endParaRPr lang="en-US" dirty="0" smtClean="0"/>
          </a:p>
          <a:p>
            <a:r>
              <a:rPr lang="en-US" u="sng" dirty="0" smtClean="0"/>
              <a:t>Based on roughly visual comparison 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64166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068" y="1866648"/>
            <a:ext cx="3291840" cy="32918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50" y="1866647"/>
            <a:ext cx="3291840" cy="32918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159" y="1866648"/>
            <a:ext cx="3291840" cy="32918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933882" y="1788832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13941" y="1788832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68073" y="1793039"/>
            <a:ext cx="2811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ResNet-79Vol w T1W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2085" y="367655"/>
            <a:ext cx="1882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 =1000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038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497" y="1727452"/>
            <a:ext cx="3291840" cy="32918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71" y="1727452"/>
            <a:ext cx="3291840" cy="32918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23" y="1727452"/>
            <a:ext cx="3291840" cy="3291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40884" y="164963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5273" y="1649637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49326" y="1672699"/>
            <a:ext cx="2811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ResNet-79Vol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w T1W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2085" y="367655"/>
            <a:ext cx="1882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 =1000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75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MSE </a:t>
            </a:r>
            <a:r>
              <a:rPr lang="en-US" dirty="0" smtClean="0"/>
              <a:t>Loss function with testing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456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94038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068" y="1866648"/>
            <a:ext cx="3291840" cy="32918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50" y="1866647"/>
            <a:ext cx="3291840" cy="32918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159" y="1866648"/>
            <a:ext cx="3291840" cy="32918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933882" y="1788832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13941" y="1788832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68073" y="1793039"/>
            <a:ext cx="2811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ResNet-79Vol w T1W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2085" y="367655"/>
            <a:ext cx="1882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No T1W, L2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095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497" y="1727452"/>
            <a:ext cx="3291840" cy="32918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71" y="1727452"/>
            <a:ext cx="3291840" cy="32918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23" y="1727452"/>
            <a:ext cx="3291840" cy="3291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40884" y="164963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5273" y="1649637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49326" y="1672699"/>
            <a:ext cx="2811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ResNet-79Vol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w T1W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2085" y="367655"/>
            <a:ext cx="1882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 =1000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0704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35" y="1672699"/>
            <a:ext cx="3200400" cy="3200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1" y="1672699"/>
            <a:ext cx="3200400" cy="3200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506" y="1672699"/>
            <a:ext cx="3200400" cy="3200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441" y="1672699"/>
            <a:ext cx="3200400" cy="3200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24029" y="1649637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DL-L2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0669" y="164963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83917" y="164963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2085" y="367655"/>
            <a:ext cx="1882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 =1000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7034878" y="1648040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DL-L1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7376160" y="2917371"/>
            <a:ext cx="261257" cy="2177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0315730" y="2917370"/>
            <a:ext cx="261257" cy="2177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8148" y="1672699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841" y="164804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9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974" y="1672699"/>
            <a:ext cx="3200400" cy="3200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" y="1672699"/>
            <a:ext cx="3200400" cy="3200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429" y="1672699"/>
            <a:ext cx="3240963" cy="3200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441" y="1649637"/>
            <a:ext cx="3200400" cy="3200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24029" y="1649637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DL-L2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0669" y="164963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83917" y="164963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2085" y="367655"/>
            <a:ext cx="1882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 =1000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7034878" y="1648040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DL-L1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7350033" y="2917371"/>
            <a:ext cx="261257" cy="2177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0315730" y="2917370"/>
            <a:ext cx="261257" cy="2177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8225244" y="2495005"/>
            <a:ext cx="261257" cy="2177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1190941" y="2495004"/>
            <a:ext cx="261257" cy="2177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832737" y="3535026"/>
            <a:ext cx="261257" cy="2177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815852" y="3535025"/>
            <a:ext cx="261257" cy="2177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3505" y="1649637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2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35" y="1658529"/>
            <a:ext cx="3200400" cy="3200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6" y="1672699"/>
            <a:ext cx="3240963" cy="3200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94" y="1672699"/>
            <a:ext cx="3200400" cy="3200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407" y="1672699"/>
            <a:ext cx="3200400" cy="3200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24029" y="1649637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DL-L2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0669" y="164963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83917" y="164963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2085" y="367655"/>
            <a:ext cx="1882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 =1000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7034878" y="1648040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DL-L1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8159931" y="2621279"/>
            <a:ext cx="261257" cy="2177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1099501" y="2621278"/>
            <a:ext cx="261257" cy="2177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4635" y="1672699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5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35" y="1658529"/>
            <a:ext cx="3200400" cy="3200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4" y="1672699"/>
            <a:ext cx="3200400" cy="3200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266" y="1658529"/>
            <a:ext cx="3200400" cy="3200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407" y="1658529"/>
            <a:ext cx="3200400" cy="3200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24029" y="1649637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DL-L2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0669" y="164963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83917" y="164963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2085" y="367655"/>
            <a:ext cx="1882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 =1000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7034878" y="1648040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DL-L1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8151222" y="2621279"/>
            <a:ext cx="261257" cy="2177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1108210" y="2621278"/>
            <a:ext cx="261257" cy="2177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764557" y="2399388"/>
            <a:ext cx="261257" cy="2177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721545" y="2399387"/>
            <a:ext cx="261257" cy="2177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8344" y="1658529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7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334" y="299798"/>
            <a:ext cx="1478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1TX, dir1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4300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0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43000"/>
            <a:ext cx="9144000" cy="914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334" y="299798"/>
            <a:ext cx="25315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L2-residual, dir1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21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43000"/>
            <a:ext cx="9144000" cy="914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334" y="299798"/>
            <a:ext cx="25315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L1-residual, dir1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274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43000"/>
            <a:ext cx="9144000" cy="914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334" y="299798"/>
            <a:ext cx="33795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L1-residual, dir1, T1W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880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MSE </a:t>
            </a:r>
            <a:r>
              <a:rPr lang="en-US" dirty="0" smtClean="0"/>
              <a:t>Loss function with testing data (</a:t>
            </a:r>
            <a:r>
              <a:rPr lang="en-US" dirty="0" err="1" smtClean="0"/>
              <a:t>gpu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456" y="169068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3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43000"/>
            <a:ext cx="9144000" cy="914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334" y="299798"/>
            <a:ext cx="4189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L1-residual, dir1, 20 epochs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021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334" y="299798"/>
            <a:ext cx="1478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pTX</a:t>
            </a:r>
            <a:r>
              <a:rPr lang="en-US" sz="2800" dirty="0"/>
              <a:t>, </a:t>
            </a:r>
            <a:r>
              <a:rPr lang="en-US" sz="2800" dirty="0" smtClean="0"/>
              <a:t>dir1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085778"/>
            <a:ext cx="9144000" cy="90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6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334" y="299798"/>
            <a:ext cx="12682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L1, dir1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4300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8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334" y="299798"/>
            <a:ext cx="12682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L2, dir1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4300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1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334" y="299798"/>
            <a:ext cx="1478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1TX, dir2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4300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7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43000"/>
            <a:ext cx="9144000" cy="914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334" y="299798"/>
            <a:ext cx="25315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L2-residual, dir2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03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43000"/>
            <a:ext cx="9144000" cy="914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334" y="299798"/>
            <a:ext cx="25315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L1-residual, dir2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972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43000"/>
            <a:ext cx="9144000" cy="914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334" y="299798"/>
            <a:ext cx="33795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L1-residual, </a:t>
            </a:r>
            <a:r>
              <a:rPr lang="en-US" sz="2800" dirty="0" smtClean="0"/>
              <a:t>dir2, T1W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030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43000"/>
            <a:ext cx="9144000" cy="914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334" y="299798"/>
            <a:ext cx="42726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L1-residual, </a:t>
            </a:r>
            <a:r>
              <a:rPr lang="en-US" sz="2800" dirty="0" smtClean="0"/>
              <a:t>dir2, </a:t>
            </a:r>
            <a:r>
              <a:rPr lang="en-US" sz="2800" dirty="0" smtClean="0"/>
              <a:t>T1W, </a:t>
            </a:r>
            <a:r>
              <a:rPr lang="en-US" sz="2800" dirty="0" err="1" smtClean="0"/>
              <a:t>UNet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755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43000"/>
            <a:ext cx="9144000" cy="914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334" y="299798"/>
            <a:ext cx="4189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L1-residual, </a:t>
            </a:r>
            <a:r>
              <a:rPr lang="en-US" sz="2800" dirty="0" smtClean="0"/>
              <a:t>dir2, </a:t>
            </a:r>
            <a:r>
              <a:rPr lang="en-US" sz="2800" dirty="0"/>
              <a:t>20 epochs</a:t>
            </a:r>
          </a:p>
        </p:txBody>
      </p:sp>
    </p:spTree>
    <p:extLst>
      <p:ext uri="{BB962C8B-B14F-4D97-AF65-F5344CB8AC3E}">
        <p14:creationId xmlns:p14="http://schemas.microsoft.com/office/powerpoint/2010/main" val="25885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MSE </a:t>
            </a:r>
            <a:r>
              <a:rPr lang="en-US" dirty="0" smtClean="0"/>
              <a:t>Loss function with testing data (gpu+T1w)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456" y="169068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334" y="299798"/>
            <a:ext cx="1478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pTX</a:t>
            </a:r>
            <a:r>
              <a:rPr lang="en-US" sz="2800" dirty="0"/>
              <a:t>, dir2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4300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5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334" y="299798"/>
            <a:ext cx="12682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L1, dir2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4300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334" y="299798"/>
            <a:ext cx="12682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L2, dir2</a:t>
            </a:r>
            <a:endParaRPr lang="en-US" sz="2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43000"/>
            <a:ext cx="9144000" cy="9144000"/>
          </a:xfrm>
        </p:spPr>
      </p:pic>
    </p:spTree>
    <p:extLst>
      <p:ext uri="{BB962C8B-B14F-4D97-AF65-F5344CB8AC3E}">
        <p14:creationId xmlns:p14="http://schemas.microsoft.com/office/powerpoint/2010/main" val="156214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334" y="299798"/>
            <a:ext cx="1478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1TX, </a:t>
            </a:r>
            <a:r>
              <a:rPr lang="en-US" sz="2800" dirty="0"/>
              <a:t>dir3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4300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7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43000"/>
            <a:ext cx="9144000" cy="914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334" y="299798"/>
            <a:ext cx="25315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L2-residual, dir3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522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334" y="299798"/>
            <a:ext cx="1484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pTX</a:t>
            </a:r>
            <a:r>
              <a:rPr lang="en-US" sz="2800" dirty="0" smtClean="0"/>
              <a:t>, dir3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4300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4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334" y="299798"/>
            <a:ext cx="12682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L1, dir3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4300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1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334" y="299798"/>
            <a:ext cx="12682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L2, dir3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4300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4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43000"/>
            <a:ext cx="9144000" cy="914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334" y="299798"/>
            <a:ext cx="25315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L2-residual, dir3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260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95462"/>
            <a:ext cx="10934700" cy="3267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0539" y="63034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14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L1 </a:t>
            </a:r>
            <a:r>
              <a:rPr lang="en-US" dirty="0" smtClean="0"/>
              <a:t>Loss function with testing data (</a:t>
            </a:r>
            <a:r>
              <a:rPr lang="en-US" dirty="0" err="1" smtClean="0"/>
              <a:t>gpu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456" y="169068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3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0539" y="630343"/>
            <a:ext cx="161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DL, L2-residual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95462"/>
            <a:ext cx="109347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0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0539" y="630343"/>
            <a:ext cx="161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DL, L1-residual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95462"/>
            <a:ext cx="109347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0539" y="630343"/>
            <a:ext cx="26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DL, L1-residual, 20 epochs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95462"/>
            <a:ext cx="109347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95462"/>
            <a:ext cx="10934700" cy="3267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539" y="63034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9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0539" y="630343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95462"/>
            <a:ext cx="109347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3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2049245" y="-180387"/>
            <a:ext cx="7217973" cy="7415411"/>
            <a:chOff x="436345" y="-2395865"/>
            <a:chExt cx="10934700" cy="1123380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45" y="5570864"/>
              <a:ext cx="10934700" cy="326707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45" y="2951162"/>
              <a:ext cx="10934700" cy="32670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45" y="246062"/>
              <a:ext cx="10934700" cy="326707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45" y="-2355522"/>
              <a:ext cx="10934700" cy="326707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81234" y="-2395865"/>
              <a:ext cx="7425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1TX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1234" y="652135"/>
              <a:ext cx="18172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L2-residual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1234" y="3329920"/>
              <a:ext cx="18172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L1-residual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1234" y="6082577"/>
              <a:ext cx="7521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 smtClean="0">
                  <a:solidFill>
                    <a:schemeClr val="bg1"/>
                  </a:solidFill>
                </a:rPr>
                <a:t>pTX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3693226" y="-118754"/>
              <a:ext cx="290946" cy="112816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3693226" y="2520114"/>
              <a:ext cx="290946" cy="112816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3693226" y="5246837"/>
              <a:ext cx="290946" cy="112816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16200000" flipH="1">
              <a:off x="2822371" y="-635332"/>
              <a:ext cx="290946" cy="112816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6200000" flipH="1">
              <a:off x="2822371" y="2003536"/>
              <a:ext cx="290946" cy="112816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16200000" flipH="1">
              <a:off x="2822371" y="4730259"/>
              <a:ext cx="290946" cy="112816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2084219" y="193244"/>
              <a:ext cx="290946" cy="112816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2084219" y="2832112"/>
              <a:ext cx="290946" cy="112816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2084219" y="5558835"/>
              <a:ext cx="290946" cy="112816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479205" y="134174"/>
              <a:ext cx="290946" cy="112816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5479205" y="2773042"/>
              <a:ext cx="290946" cy="112816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5479205" y="5499765"/>
              <a:ext cx="290946" cy="112816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098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7" b="10255"/>
          <a:stretch/>
        </p:blipFill>
        <p:spPr>
          <a:xfrm>
            <a:off x="883599" y="2059051"/>
            <a:ext cx="10570464" cy="2461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9290"/>
          <a:stretch/>
        </p:blipFill>
        <p:spPr>
          <a:xfrm>
            <a:off x="886326" y="4526555"/>
            <a:ext cx="10567737" cy="24793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9290"/>
          <a:stretch/>
        </p:blipFill>
        <p:spPr>
          <a:xfrm>
            <a:off x="886327" y="-396403"/>
            <a:ext cx="10567737" cy="2479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6327" y="-101436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1TX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7" y="2194282"/>
            <a:ext cx="1817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L2-residual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6327" y="4764058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pTX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74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7" y="1681676"/>
            <a:ext cx="10570464" cy="31582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9290"/>
          <a:stretch/>
        </p:blipFill>
        <p:spPr>
          <a:xfrm>
            <a:off x="886326" y="4526555"/>
            <a:ext cx="10567737" cy="24793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9290"/>
          <a:stretch/>
        </p:blipFill>
        <p:spPr>
          <a:xfrm>
            <a:off x="886327" y="-396403"/>
            <a:ext cx="10567737" cy="2479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6327" y="-101436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1TX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7" y="2194282"/>
            <a:ext cx="261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L2-residual-T1W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6327" y="4764058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pTX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45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9290"/>
          <a:stretch/>
        </p:blipFill>
        <p:spPr>
          <a:xfrm>
            <a:off x="886326" y="4526555"/>
            <a:ext cx="10567737" cy="24793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9290"/>
          <a:stretch/>
        </p:blipFill>
        <p:spPr>
          <a:xfrm>
            <a:off x="886327" y="2065076"/>
            <a:ext cx="10567737" cy="24793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9290"/>
          <a:stretch/>
        </p:blipFill>
        <p:spPr>
          <a:xfrm>
            <a:off x="886327" y="-396403"/>
            <a:ext cx="10567737" cy="2479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6327" y="-101436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1TX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7" y="2194282"/>
            <a:ext cx="1817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L1-residual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6327" y="4764058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pTX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6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0" y="1687539"/>
            <a:ext cx="10570464" cy="31582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9290"/>
          <a:stretch/>
        </p:blipFill>
        <p:spPr>
          <a:xfrm>
            <a:off x="886326" y="4526555"/>
            <a:ext cx="10567737" cy="24793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9290"/>
          <a:stretch/>
        </p:blipFill>
        <p:spPr>
          <a:xfrm>
            <a:off x="886327" y="-396403"/>
            <a:ext cx="10567737" cy="2479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6327" y="-101436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1TX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7" y="2194282"/>
            <a:ext cx="261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L1-residual-T1W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6327" y="4764058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pTX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9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3" r="18935"/>
          <a:stretch/>
        </p:blipFill>
        <p:spPr>
          <a:xfrm>
            <a:off x="910282" y="1503911"/>
            <a:ext cx="3297382" cy="3291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1" r="18583"/>
          <a:stretch/>
        </p:blipFill>
        <p:spPr>
          <a:xfrm>
            <a:off x="4433455" y="1503911"/>
            <a:ext cx="3325090" cy="3291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1" r="17881"/>
          <a:stretch/>
        </p:blipFill>
        <p:spPr>
          <a:xfrm>
            <a:off x="7984336" y="1503911"/>
            <a:ext cx="3371273" cy="3291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99149" y="1426096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3403" y="142609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1TX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9541" y="1426095"/>
            <a:ext cx="232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uNet</a:t>
            </a:r>
            <a:r>
              <a:rPr lang="en-US" sz="2400" dirty="0" smtClean="0">
                <a:solidFill>
                  <a:schemeClr val="bg1"/>
                </a:solidFill>
              </a:rPr>
              <a:t> (10 epochs)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51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7" y="1687817"/>
            <a:ext cx="10570464" cy="31582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9290"/>
          <a:stretch/>
        </p:blipFill>
        <p:spPr>
          <a:xfrm>
            <a:off x="886326" y="4526555"/>
            <a:ext cx="10567737" cy="24793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b="9290"/>
          <a:stretch/>
        </p:blipFill>
        <p:spPr>
          <a:xfrm>
            <a:off x="886327" y="-396403"/>
            <a:ext cx="10567737" cy="2479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6327" y="-101436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1TX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7" y="2194282"/>
            <a:ext cx="3202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L1-residual-20epoch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6327" y="4764058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pTX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20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6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</a:t>
            </a:r>
            <a:r>
              <a:rPr lang="en-US" dirty="0" smtClean="0"/>
              <a:t>2 </a:t>
            </a:r>
            <a:r>
              <a:rPr lang="en-US" dirty="0"/>
              <a:t>: </a:t>
            </a:r>
            <a:r>
              <a:rPr lang="en-US" dirty="0" smtClean="0"/>
              <a:t>Select neural network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ResNet</a:t>
            </a:r>
            <a:r>
              <a:rPr lang="en-US" dirty="0" smtClean="0"/>
              <a:t> vs. </a:t>
            </a:r>
            <a:r>
              <a:rPr lang="en-US" dirty="0" err="1" smtClean="0"/>
              <a:t>Unet</a:t>
            </a:r>
            <a:endParaRPr lang="en-US" dirty="0" smtClean="0"/>
          </a:p>
          <a:p>
            <a:r>
              <a:rPr lang="en-US" u="sng" dirty="0" smtClean="0"/>
              <a:t>Based on quantitative 5-fold cross-validation</a:t>
            </a:r>
            <a:endParaRPr lang="en-US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7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</a:t>
            </a:r>
            <a:r>
              <a:rPr lang="en-US" dirty="0" smtClean="0"/>
              <a:t>3 </a:t>
            </a:r>
            <a:r>
              <a:rPr lang="en-US" dirty="0"/>
              <a:t>: </a:t>
            </a:r>
            <a:r>
              <a:rPr lang="en-US" dirty="0" err="1" smtClean="0"/>
              <a:t>Hyperparameter</a:t>
            </a:r>
            <a:r>
              <a:rPr lang="en-US" dirty="0" smtClean="0"/>
              <a:t> tuning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hidden layers</a:t>
            </a:r>
          </a:p>
          <a:p>
            <a:r>
              <a:rPr lang="en-US" dirty="0"/>
              <a:t>Convolution kernel</a:t>
            </a:r>
          </a:p>
          <a:p>
            <a:r>
              <a:rPr lang="en-US" dirty="0" smtClean="0"/>
              <a:t>Number of features (expanded channels, for </a:t>
            </a:r>
            <a:r>
              <a:rPr lang="en-US" dirty="0" err="1" smtClean="0"/>
              <a:t>ResNet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Mini-batch size</a:t>
            </a:r>
          </a:p>
          <a:p>
            <a:r>
              <a:rPr lang="en-US" dirty="0" smtClean="0"/>
              <a:t>Initial learning rate </a:t>
            </a:r>
          </a:p>
          <a:p>
            <a:r>
              <a:rPr lang="en-US" dirty="0" smtClean="0"/>
              <a:t>Learning rate decay factor</a:t>
            </a:r>
          </a:p>
          <a:p>
            <a:r>
              <a:rPr lang="en-US" u="sng" dirty="0"/>
              <a:t>Based on quantitative </a:t>
            </a:r>
            <a:r>
              <a:rPr lang="en-US" u="sng" dirty="0" smtClean="0"/>
              <a:t>nested cross-validation using random search</a:t>
            </a:r>
            <a:endParaRPr lang="en-US" u="sng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99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9983</TotalTime>
  <Words>796</Words>
  <Application>Microsoft Office PowerPoint</Application>
  <PresentationFormat>Widescreen</PresentationFormat>
  <Paragraphs>296</Paragraphs>
  <Slides>93</Slides>
  <Notes>6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等线</vt:lpstr>
      <vt:lpstr>等线 Light</vt:lpstr>
      <vt:lpstr>Arial</vt:lpstr>
      <vt:lpstr>Calibri</vt:lpstr>
      <vt:lpstr>Calibri Light</vt:lpstr>
      <vt:lpstr>Office Theme</vt:lpstr>
      <vt:lpstr>End-to-end deep learning for pTX</vt:lpstr>
      <vt:lpstr>End-to-end deep learning for pTX</vt:lpstr>
      <vt:lpstr>U-net</vt:lpstr>
      <vt:lpstr>Training and testing</vt:lpstr>
      <vt:lpstr>MSE Loss function with testing data</vt:lpstr>
      <vt:lpstr>MSE Loss function with testing data (gpu)</vt:lpstr>
      <vt:lpstr>MSE Loss function with testing data (gpu+T1w)</vt:lpstr>
      <vt:lpstr>L1 Loss function with testing data (gpu)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ResNet</vt:lpstr>
      <vt:lpstr>UNet vs. ResNet (Nblock=4)</vt:lpstr>
      <vt:lpstr>PowerPoint Presentation</vt:lpstr>
      <vt:lpstr>PowerPoint Presentation</vt:lpstr>
      <vt:lpstr>ResNet w and w/o T1W as input</vt:lpstr>
      <vt:lpstr>PowerPoint Presentation</vt:lpstr>
      <vt:lpstr>PowerPoint Presentation</vt:lpstr>
      <vt:lpstr>ResNet 7 volumes vs. 71 volumes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NN parameters</vt:lpstr>
      <vt:lpstr>Stage 1 : Select basic model configuration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Stage 2 : Select neural network type</vt:lpstr>
      <vt:lpstr>Stage 3 : Hyperparameter tuning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deep learning for pTX</dc:title>
  <dc:creator>Suppressed entry</dc:creator>
  <cp:lastModifiedBy>Ma Xiaodong</cp:lastModifiedBy>
  <cp:revision>471</cp:revision>
  <dcterms:created xsi:type="dcterms:W3CDTF">2020-08-17T03:53:07Z</dcterms:created>
  <dcterms:modified xsi:type="dcterms:W3CDTF">2020-10-18T14:07:02Z</dcterms:modified>
</cp:coreProperties>
</file>